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5" d="100"/>
          <a:sy n="65" d="100"/>
        </p:scale>
        <p:origin x="-856" y="-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118872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34554"/>
            <a:ext cx="10668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7317" y="2048256"/>
            <a:ext cx="4569884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039112"/>
            <a:ext cx="6096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11F-20C6-471B-921A-329252E938FB}" type="slidenum">
              <a:rPr lang="es-PR" smtClean="0"/>
              <a:t>‹#›</a:t>
            </a:fld>
            <a:endParaRPr lang="es-P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571488" y="1129553"/>
            <a:ext cx="5315712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118872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02306"/>
            <a:ext cx="10668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880262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8400" y="1129553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058400" y="2629169"/>
            <a:ext cx="18288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11F-20C6-471B-921A-329252E938FB}" type="slidenum">
              <a:rPr lang="es-PR" smtClean="0"/>
              <a:t>‹#›</a:t>
            </a:fld>
            <a:endParaRPr lang="es-P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0071" y="1129554"/>
            <a:ext cx="12192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133" y="1734671"/>
            <a:ext cx="8568267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11F-20C6-471B-921A-329252E938FB}" type="slidenum">
              <a:rPr lang="es-PR" smtClean="0"/>
              <a:t>‹#›</a:t>
            </a:fld>
            <a:endParaRPr lang="es-P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11F-20C6-471B-921A-329252E938FB}" type="slidenum">
              <a:rPr lang="es-PR" smtClean="0"/>
              <a:t>‹#›</a:t>
            </a:fld>
            <a:endParaRPr lang="es-P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1188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10668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6133" y="1129553"/>
            <a:ext cx="10651067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118872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484607"/>
            <a:ext cx="10668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11F-20C6-471B-921A-329252E938FB}" type="slidenum">
              <a:rPr lang="es-PR" smtClean="0"/>
              <a:t>‹#›</a:t>
            </a:fld>
            <a:endParaRPr lang="es-P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133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3379" y="2595563"/>
            <a:ext cx="475488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11F-20C6-471B-921A-329252E938FB}" type="slidenum">
              <a:rPr lang="es-PR" smtClean="0"/>
              <a:t>‹#›</a:t>
            </a:fld>
            <a:endParaRPr lang="es-P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4117" y="2017714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4117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63379" y="2017714"/>
            <a:ext cx="475488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3379" y="3065929"/>
            <a:ext cx="475488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4117" y="188260"/>
            <a:ext cx="3860800" cy="365125"/>
          </a:xfrm>
        </p:spPr>
        <p:txBody>
          <a:bodyPr/>
          <a:lstStyle/>
          <a:p>
            <a:endParaRPr lang="es-P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11F-20C6-471B-921A-329252E938FB}" type="slidenum">
              <a:rPr lang="es-PR" smtClean="0"/>
              <a:t>‹#›</a:t>
            </a:fld>
            <a:endParaRPr lang="es-PR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6037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5299" y="2904565"/>
            <a:ext cx="451104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11F-20C6-471B-921A-329252E938FB}" type="slidenum">
              <a:rPr lang="es-PR" smtClean="0"/>
              <a:t>‹#›</a:t>
            </a:fld>
            <a:endParaRPr lang="es-P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411F-20C6-471B-921A-329252E938FB}" type="slidenum">
              <a:rPr lang="es-PR" smtClean="0"/>
              <a:t>‹#›</a:t>
            </a:fld>
            <a:endParaRPr lang="es-P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118872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3379" y="2590801"/>
            <a:ext cx="475488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1269" y="2039111"/>
            <a:ext cx="475488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73459" y="188260"/>
            <a:ext cx="2844800" cy="365125"/>
          </a:xfrm>
        </p:spPr>
        <p:txBody>
          <a:bodyPr/>
          <a:lstStyle/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123856"/>
            <a:ext cx="11885084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899" y="2595563"/>
            <a:ext cx="10147301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73459" y="188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892D13-2F4A-4B95-868E-30E6965D83F7}" type="datetimeFigureOut">
              <a:rPr lang="es-PR" smtClean="0"/>
              <a:t>10/6/16</a:t>
            </a:fld>
            <a:endParaRPr lang="es-P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4117" y="1882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P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9859" y="65690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CC411F-20C6-471B-921A-329252E938FB}" type="slidenum">
              <a:rPr lang="es-PR" smtClean="0"/>
              <a:t>‹#›</a:t>
            </a:fld>
            <a:endParaRPr lang="es-PR" dirty="0"/>
          </a:p>
        </p:txBody>
      </p:sp>
      <p:sp>
        <p:nvSpPr>
          <p:cNvPr id="7" name="Rectangle 6"/>
          <p:cNvSpPr/>
          <p:nvPr/>
        </p:nvSpPr>
        <p:spPr>
          <a:xfrm>
            <a:off x="1219201" y="0"/>
            <a:ext cx="10665884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9201" y="6675120"/>
            <a:ext cx="10665884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king11_resize.jpg"/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48308" cy="8129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1774"/>
            <a:ext cx="12367845" cy="2387600"/>
          </a:xfrm>
          <a:solidFill>
            <a:schemeClr val="bg1">
              <a:lumMod val="5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PR" sz="4000" dirty="0" smtClean="0">
                <a:latin typeface="Futura Condensed"/>
                <a:cs typeface="Futura Condensed"/>
              </a:rPr>
              <a:t>Desparramamiento </a:t>
            </a:r>
            <a:r>
              <a:rPr lang="es-PR" sz="4000" dirty="0" smtClean="0">
                <a:latin typeface="Futura Condensed"/>
                <a:cs typeface="Futura Condensed"/>
              </a:rPr>
              <a:t>Urbano</a:t>
            </a:r>
            <a:br>
              <a:rPr lang="es-PR" sz="4000" dirty="0" smtClean="0">
                <a:latin typeface="Futura Condensed"/>
                <a:cs typeface="Futura Condensed"/>
              </a:rPr>
            </a:br>
            <a:r>
              <a:rPr lang="es-PR" sz="1800" dirty="0" smtClean="0">
                <a:latin typeface="Helvetica Light"/>
                <a:cs typeface="Helvetica Light"/>
              </a:rPr>
              <a:t>Ricardo J. Acevedo Negr</a:t>
            </a:r>
            <a:r>
              <a:rPr lang="es-PR" sz="1800" dirty="0" smtClean="0">
                <a:latin typeface="Helvetica Light"/>
                <a:cs typeface="Helvetica Light"/>
              </a:rPr>
              <a:t>ón</a:t>
            </a:r>
            <a:endParaRPr lang="es-PR" sz="1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469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Uso</a:t>
            </a:r>
            <a:r>
              <a:rPr lang="en-US" dirty="0"/>
              <a:t> del auto </a:t>
            </a:r>
            <a:r>
              <a:rPr lang="en-US" dirty="0" err="1"/>
              <a:t>privado</a:t>
            </a:r>
            <a:endParaRPr lang="en-US" dirty="0"/>
          </a:p>
        </p:txBody>
      </p:sp>
      <p:pic>
        <p:nvPicPr>
          <p:cNvPr id="4" name="Picture 3" descr="grafica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707"/>
            <a:ext cx="12192000" cy="29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Tapones</a:t>
            </a:r>
            <a:endParaRPr lang="en-US" dirty="0"/>
          </a:p>
        </p:txBody>
      </p:sp>
      <p:pic>
        <p:nvPicPr>
          <p:cNvPr id="4" name="Picture 3" descr="calles-puerto-rico-tap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6" y="2129692"/>
            <a:ext cx="9010835" cy="44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caracteriza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urbano</a:t>
            </a:r>
            <a:r>
              <a:rPr lang="en-US" dirty="0" smtClean="0"/>
              <a:t> no </a:t>
            </a:r>
            <a:r>
              <a:rPr lang="en-US" dirty="0" err="1" smtClean="0"/>
              <a:t>responde</a:t>
            </a:r>
            <a:r>
              <a:rPr lang="en-US" dirty="0" smtClean="0"/>
              <a:t> a un plan </a:t>
            </a:r>
            <a:r>
              <a:rPr lang="en-US" dirty="0" err="1" smtClean="0"/>
              <a:t>centralizado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 del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dirty="0" err="1" smtClean="0"/>
              <a:t>tierra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mapa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45" y="3332252"/>
            <a:ext cx="5939693" cy="33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1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caracteriza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 </a:t>
            </a:r>
            <a:r>
              <a:rPr lang="en-US" dirty="0" err="1" smtClean="0"/>
              <a:t>ocurre</a:t>
            </a:r>
            <a:r>
              <a:rPr lang="en-US" dirty="0" smtClean="0"/>
              <a:t> a lo largo de </a:t>
            </a:r>
            <a:r>
              <a:rPr lang="en-US" dirty="0" err="1" smtClean="0"/>
              <a:t>carreteras</a:t>
            </a:r>
            <a:r>
              <a:rPr lang="en-US" dirty="0" smtClean="0"/>
              <a:t> y </a:t>
            </a:r>
            <a:r>
              <a:rPr lang="en-US" dirty="0" err="1" smtClean="0"/>
              <a:t>autopistas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FastFoodsPuertoR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74" y="3031149"/>
            <a:ext cx="6601557" cy="36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9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caracteriza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disparidad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entre </a:t>
            </a:r>
            <a:r>
              <a:rPr lang="en-US" dirty="0" err="1" smtClean="0"/>
              <a:t>municipios</a:t>
            </a:r>
            <a:r>
              <a:rPr lang="en-US" dirty="0" smtClean="0"/>
              <a:t> </a:t>
            </a:r>
            <a:r>
              <a:rPr lang="en-US" dirty="0" err="1" smtClean="0"/>
              <a:t>vecinos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93" y="3489632"/>
            <a:ext cx="7623907" cy="28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6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caracteriza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Segregaci</a:t>
            </a:r>
            <a:r>
              <a:rPr lang="en-US" dirty="0" err="1" smtClean="0"/>
              <a:t>ón</a:t>
            </a:r>
            <a:r>
              <a:rPr lang="en-US" dirty="0" smtClean="0"/>
              <a:t> de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dirty="0" err="1" smtClean="0"/>
              <a:t>tierra</a:t>
            </a:r>
            <a:r>
              <a:rPr lang="en-US" dirty="0" smtClean="0"/>
              <a:t> en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zonas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mapa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6" y="2969845"/>
            <a:ext cx="4923693" cy="3516923"/>
          </a:xfrm>
          <a:prstGeom prst="rect">
            <a:avLst/>
          </a:prstGeom>
        </p:spPr>
      </p:pic>
      <p:pic>
        <p:nvPicPr>
          <p:cNvPr id="5" name="Picture 4" descr="mapa_modelo_pro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84" y="3048000"/>
            <a:ext cx="5087815" cy="36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7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caracteriza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problema</a:t>
            </a:r>
            <a:r>
              <a:rPr lang="en-US" dirty="0" smtClean="0"/>
              <a:t> de </a:t>
            </a:r>
            <a:r>
              <a:rPr lang="en-US" dirty="0" err="1" smtClean="0"/>
              <a:t>viviendas</a:t>
            </a:r>
            <a:r>
              <a:rPr lang="en-US" dirty="0" smtClean="0"/>
              <a:t> de </a:t>
            </a:r>
            <a:r>
              <a:rPr lang="en-US" dirty="0" err="1" smtClean="0"/>
              <a:t>bajos</a:t>
            </a:r>
            <a:r>
              <a:rPr lang="en-US" dirty="0" smtClean="0"/>
              <a:t> </a:t>
            </a:r>
            <a:r>
              <a:rPr lang="en-US" dirty="0" err="1" smtClean="0"/>
              <a:t>ingresos</a:t>
            </a:r>
            <a:r>
              <a:rPr lang="en-US" dirty="0" smtClean="0"/>
              <a:t> se </a:t>
            </a:r>
            <a:r>
              <a:rPr lang="en-US" dirty="0" err="1" smtClean="0"/>
              <a:t>resuelve</a:t>
            </a:r>
            <a:r>
              <a:rPr lang="en-US" dirty="0" smtClean="0"/>
              <a:t> a base del </a:t>
            </a:r>
            <a:r>
              <a:rPr lang="en-US" dirty="0" err="1" smtClean="0"/>
              <a:t>abandono</a:t>
            </a:r>
            <a:r>
              <a:rPr lang="en-US" dirty="0" smtClean="0"/>
              <a:t> de </a:t>
            </a:r>
            <a:r>
              <a:rPr lang="en-US" dirty="0" err="1" smtClean="0"/>
              <a:t>hogares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parte de </a:t>
            </a:r>
            <a:r>
              <a:rPr lang="en-US" dirty="0" err="1" smtClean="0"/>
              <a:t>aqu</a:t>
            </a:r>
            <a:r>
              <a:rPr lang="en-US" dirty="0" err="1" smtClean="0"/>
              <a:t>éllos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mudan</a:t>
            </a:r>
            <a:r>
              <a:rPr lang="en-US" dirty="0" smtClean="0"/>
              <a:t> a los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desarrollos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225097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29" y="3339124"/>
            <a:ext cx="5744308" cy="32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</a:t>
            </a:r>
            <a:r>
              <a:rPr lang="en-US" dirty="0" err="1" smtClean="0"/>
              <a:t>ómo</a:t>
            </a:r>
            <a:r>
              <a:rPr lang="en-US" dirty="0" smtClean="0"/>
              <a:t> </a:t>
            </a:r>
            <a:r>
              <a:rPr lang="en-US" dirty="0" err="1" smtClean="0"/>
              <a:t>comenzó</a:t>
            </a:r>
            <a:r>
              <a:rPr lang="en-US" dirty="0" smtClean="0"/>
              <a:t> el </a:t>
            </a:r>
            <a:r>
              <a:rPr lang="en-US" dirty="0" err="1" smtClean="0"/>
              <a:t>desparramamiento</a:t>
            </a:r>
            <a:r>
              <a:rPr lang="en-US" dirty="0" smtClean="0"/>
              <a:t> </a:t>
            </a:r>
            <a:r>
              <a:rPr lang="en-US" dirty="0" err="1" smtClean="0"/>
              <a:t>urbno</a:t>
            </a:r>
            <a:r>
              <a:rPr lang="en-US" dirty="0" smtClean="0"/>
              <a:t> en Puerto Rico?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Expansi</a:t>
            </a:r>
            <a:r>
              <a:rPr lang="en-US" dirty="0" err="1" smtClean="0"/>
              <a:t>ón</a:t>
            </a:r>
            <a:r>
              <a:rPr lang="en-US" dirty="0" smtClean="0"/>
              <a:t> territorial </a:t>
            </a:r>
            <a:r>
              <a:rPr lang="en-US" dirty="0" err="1" smtClean="0"/>
              <a:t>aproximada</a:t>
            </a:r>
            <a:r>
              <a:rPr lang="en-US" dirty="0" smtClean="0"/>
              <a:t> de 3,500 </a:t>
            </a:r>
            <a:r>
              <a:rPr lang="en-US" dirty="0" err="1" smtClean="0"/>
              <a:t>millas</a:t>
            </a:r>
            <a:r>
              <a:rPr lang="en-US" dirty="0" smtClean="0"/>
              <a:t> </a:t>
            </a:r>
            <a:r>
              <a:rPr lang="en-US" dirty="0" err="1" smtClean="0"/>
              <a:t>cuadradas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Sirve</a:t>
            </a:r>
            <a:r>
              <a:rPr lang="en-US" dirty="0" smtClean="0"/>
              <a:t> de </a:t>
            </a:r>
            <a:r>
              <a:rPr lang="en-US" dirty="0" err="1" smtClean="0"/>
              <a:t>hogar</a:t>
            </a:r>
            <a:r>
              <a:rPr lang="en-US" dirty="0" smtClean="0"/>
              <a:t> a 3.8 </a:t>
            </a:r>
            <a:r>
              <a:rPr lang="en-US" dirty="0" err="1" smtClean="0"/>
              <a:t>millones</a:t>
            </a:r>
            <a:r>
              <a:rPr lang="en-US" dirty="0" smtClean="0"/>
              <a:t> de </a:t>
            </a:r>
            <a:r>
              <a:rPr lang="en-US" dirty="0" err="1" smtClean="0"/>
              <a:t>habitantes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Representa</a:t>
            </a:r>
            <a:r>
              <a:rPr lang="en-US" dirty="0" smtClean="0"/>
              <a:t> un </a:t>
            </a:r>
            <a:r>
              <a:rPr lang="en-US" dirty="0" err="1" smtClean="0"/>
              <a:t>promedio</a:t>
            </a:r>
            <a:r>
              <a:rPr lang="en-US" dirty="0" smtClean="0"/>
              <a:t> de 1,086 </a:t>
            </a:r>
            <a:r>
              <a:rPr lang="en-US" dirty="0" err="1" smtClean="0"/>
              <a:t>habitantes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milla</a:t>
            </a:r>
            <a:r>
              <a:rPr lang="en-US" dirty="0" smtClean="0"/>
              <a:t> </a:t>
            </a:r>
            <a:r>
              <a:rPr lang="en-US" dirty="0" err="1" smtClean="0"/>
              <a:t>cuadrada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Plantea</a:t>
            </a:r>
            <a:r>
              <a:rPr lang="en-US" dirty="0" smtClean="0"/>
              <a:t> </a:t>
            </a:r>
            <a:r>
              <a:rPr lang="en-US" dirty="0" err="1" smtClean="0"/>
              <a:t>serias</a:t>
            </a:r>
            <a:r>
              <a:rPr lang="en-US" dirty="0" smtClean="0"/>
              <a:t> </a:t>
            </a:r>
            <a:r>
              <a:rPr lang="en-US" dirty="0" err="1" smtClean="0"/>
              <a:t>demandas</a:t>
            </a:r>
            <a:r>
              <a:rPr lang="en-US" dirty="0" smtClean="0"/>
              <a:t> del </a:t>
            </a:r>
            <a:r>
              <a:rPr lang="en-US" dirty="0" err="1" smtClean="0"/>
              <a:t>uso</a:t>
            </a:r>
            <a:r>
              <a:rPr lang="en-US" dirty="0" smtClean="0"/>
              <a:t> de la </a:t>
            </a:r>
            <a:r>
              <a:rPr lang="en-US" dirty="0" err="1" smtClean="0"/>
              <a:t>tierra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Hasta la </a:t>
            </a:r>
            <a:r>
              <a:rPr lang="en-US" dirty="0" err="1" smtClean="0"/>
              <a:t>década</a:t>
            </a:r>
            <a:r>
              <a:rPr lang="en-US" dirty="0" smtClean="0"/>
              <a:t> del 1950, </a:t>
            </a:r>
            <a:r>
              <a:rPr lang="en-US" dirty="0" err="1" smtClean="0"/>
              <a:t>economía</a:t>
            </a:r>
            <a:r>
              <a:rPr lang="en-US" dirty="0" smtClean="0"/>
              <a:t> </a:t>
            </a:r>
            <a:r>
              <a:rPr lang="en-US" dirty="0" err="1" smtClean="0"/>
              <a:t>basada</a:t>
            </a:r>
            <a:r>
              <a:rPr lang="en-US" dirty="0" smtClean="0"/>
              <a:t> </a:t>
            </a:r>
            <a:r>
              <a:rPr lang="en-US" dirty="0" err="1" smtClean="0"/>
              <a:t>mayormente</a:t>
            </a:r>
            <a:r>
              <a:rPr lang="en-US" dirty="0" smtClean="0"/>
              <a:t> en </a:t>
            </a:r>
            <a:r>
              <a:rPr lang="en-US" dirty="0" err="1" smtClean="0"/>
              <a:t>agricultura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6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comenzó</a:t>
            </a:r>
            <a:r>
              <a:rPr lang="en-US" dirty="0"/>
              <a:t> el </a:t>
            </a:r>
            <a:r>
              <a:rPr lang="en-US" dirty="0" err="1"/>
              <a:t>desparramamiento</a:t>
            </a:r>
            <a:r>
              <a:rPr lang="en-US" dirty="0"/>
              <a:t> </a:t>
            </a:r>
            <a:r>
              <a:rPr lang="en-US" dirty="0" err="1"/>
              <a:t>urbno</a:t>
            </a:r>
            <a:r>
              <a:rPr lang="en-US" dirty="0"/>
              <a:t> en Puerto Rico?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Cultivos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en Puerto Rico: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Ca</a:t>
            </a:r>
            <a:r>
              <a:rPr lang="en-US" dirty="0" err="1" smtClean="0"/>
              <a:t>ña</a:t>
            </a:r>
            <a:r>
              <a:rPr lang="en-US" dirty="0" smtClean="0"/>
              <a:t> de </a:t>
            </a:r>
            <a:r>
              <a:rPr lang="en-US" dirty="0" err="1" smtClean="0"/>
              <a:t>azúcar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Café</a:t>
            </a:r>
            <a:br>
              <a:rPr lang="en-US" dirty="0" smtClean="0"/>
            </a:br>
            <a:r>
              <a:rPr lang="en-US" dirty="0" smtClean="0"/>
              <a:t>	Tabaco</a:t>
            </a:r>
            <a:br>
              <a:rPr lang="en-US" dirty="0" smtClean="0"/>
            </a:br>
            <a:r>
              <a:rPr lang="en-US" dirty="0" smtClean="0"/>
              <a:t>	Piña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Platano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Cítricos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Guineo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1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comenzó</a:t>
            </a:r>
            <a:r>
              <a:rPr lang="en-US" dirty="0"/>
              <a:t> el </a:t>
            </a:r>
            <a:r>
              <a:rPr lang="en-US" dirty="0" err="1"/>
              <a:t>desparramamiento</a:t>
            </a:r>
            <a:r>
              <a:rPr lang="en-US" dirty="0"/>
              <a:t> </a:t>
            </a:r>
            <a:r>
              <a:rPr lang="en-US" dirty="0" err="1"/>
              <a:t>urbno</a:t>
            </a:r>
            <a:r>
              <a:rPr lang="en-US" dirty="0"/>
              <a:t> en Puerto Rico?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Operaci</a:t>
            </a:r>
            <a:r>
              <a:rPr lang="en-US" dirty="0" err="1" smtClean="0"/>
              <a:t>ón</a:t>
            </a:r>
            <a:r>
              <a:rPr lang="en-US" dirty="0" smtClean="0"/>
              <a:t> Manos a la </a:t>
            </a:r>
            <a:r>
              <a:rPr lang="en-US" dirty="0" err="1" smtClean="0"/>
              <a:t>Obra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Crecimiento</a:t>
            </a:r>
            <a:r>
              <a:rPr lang="en-US" dirty="0" smtClean="0"/>
              <a:t> </a:t>
            </a:r>
            <a:r>
              <a:rPr lang="en-US" dirty="0" err="1" smtClean="0"/>
              <a:t>significativo</a:t>
            </a:r>
            <a:r>
              <a:rPr lang="en-US" dirty="0" smtClean="0"/>
              <a:t> en la </a:t>
            </a:r>
            <a:r>
              <a:rPr lang="en-US" dirty="0" err="1" smtClean="0"/>
              <a:t>economía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Desarrollo</a:t>
            </a:r>
            <a:r>
              <a:rPr lang="en-US" dirty="0" smtClean="0"/>
              <a:t> de la </a:t>
            </a:r>
            <a:r>
              <a:rPr lang="en-US" dirty="0" err="1" smtClean="0"/>
              <a:t>manufactura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Industria</a:t>
            </a:r>
            <a:r>
              <a:rPr lang="en-US" dirty="0" smtClean="0"/>
              <a:t> </a:t>
            </a:r>
            <a:r>
              <a:rPr lang="en-US" dirty="0" err="1" smtClean="0"/>
              <a:t>Farmacéutica</a:t>
            </a:r>
            <a:endParaRPr lang="en-US" dirty="0" smtClean="0"/>
          </a:p>
          <a:p>
            <a:r>
              <a:rPr lang="en-US" dirty="0" err="1" smtClean="0"/>
              <a:t>Industria</a:t>
            </a:r>
            <a:r>
              <a:rPr lang="en-US" dirty="0" smtClean="0"/>
              <a:t> </a:t>
            </a:r>
            <a:r>
              <a:rPr lang="en-US" dirty="0" err="1" smtClean="0"/>
              <a:t>electrónica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Fabricas</a:t>
            </a:r>
            <a:r>
              <a:rPr lang="en-US" dirty="0" smtClean="0"/>
              <a:t> de </a:t>
            </a:r>
            <a:r>
              <a:rPr lang="en-US" dirty="0" err="1" smtClean="0"/>
              <a:t>prendas</a:t>
            </a:r>
            <a:r>
              <a:rPr lang="en-US" dirty="0" smtClean="0"/>
              <a:t> de </a:t>
            </a:r>
            <a:r>
              <a:rPr lang="en-US" dirty="0" err="1" smtClean="0"/>
              <a:t>vestir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Entre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bienes</a:t>
            </a:r>
            <a:r>
              <a:rPr lang="en-US" dirty="0" smtClean="0"/>
              <a:t> de </a:t>
            </a:r>
            <a:r>
              <a:rPr lang="en-US" dirty="0" err="1" smtClean="0"/>
              <a:t>consumo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8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desparramamiento</a:t>
            </a:r>
            <a:r>
              <a:rPr lang="en-US" dirty="0" smtClean="0"/>
              <a:t> </a:t>
            </a:r>
            <a:r>
              <a:rPr lang="en-US" dirty="0" err="1" smtClean="0"/>
              <a:t>urbano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disperso</a:t>
            </a:r>
            <a:r>
              <a:rPr lang="en-US" dirty="0" smtClean="0"/>
              <a:t> o </a:t>
            </a:r>
            <a:r>
              <a:rPr lang="en-US" dirty="0" err="1" smtClean="0"/>
              <a:t>desparramado</a:t>
            </a:r>
            <a:r>
              <a:rPr lang="en-US" dirty="0" smtClean="0"/>
              <a:t> de </a:t>
            </a:r>
            <a:r>
              <a:rPr lang="en-US" dirty="0" err="1" smtClean="0"/>
              <a:t>viviendas</a:t>
            </a:r>
            <a:r>
              <a:rPr lang="en-US" dirty="0" smtClean="0"/>
              <a:t> </a:t>
            </a:r>
            <a:r>
              <a:rPr lang="en-US" dirty="0" err="1" smtClean="0"/>
              <a:t>unifamiliares</a:t>
            </a:r>
            <a:r>
              <a:rPr lang="en-US" dirty="0" smtClean="0"/>
              <a:t> </a:t>
            </a:r>
            <a:r>
              <a:rPr lang="en-US" dirty="0" err="1" smtClean="0"/>
              <a:t>fuera</a:t>
            </a:r>
            <a:r>
              <a:rPr lang="en-US" dirty="0" smtClean="0"/>
              <a:t> de los </a:t>
            </a:r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urbanos</a:t>
            </a:r>
            <a:r>
              <a:rPr lang="en-US" dirty="0" smtClean="0"/>
              <a:t> </a:t>
            </a:r>
            <a:r>
              <a:rPr lang="en-US" dirty="0" err="1" smtClean="0"/>
              <a:t>compactos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lo largo de </a:t>
            </a:r>
            <a:r>
              <a:rPr lang="en-US" dirty="0" err="1" smtClean="0"/>
              <a:t>carreteras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principales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 el </a:t>
            </a:r>
            <a:r>
              <a:rPr lang="en-US" dirty="0" err="1" smtClean="0"/>
              <a:t>per</a:t>
            </a:r>
            <a:r>
              <a:rPr lang="en-US" dirty="0" err="1" smtClean="0"/>
              <a:t>ímetro</a:t>
            </a:r>
            <a:r>
              <a:rPr lang="en-US" dirty="0" smtClean="0"/>
              <a:t> de </a:t>
            </a:r>
            <a:r>
              <a:rPr lang="en-US" dirty="0" err="1" smtClean="0"/>
              <a:t>zonas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urbanizadas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urbanspraw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2" y="3103454"/>
            <a:ext cx="4905890" cy="32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6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comenzó</a:t>
            </a:r>
            <a:r>
              <a:rPr lang="en-US" dirty="0"/>
              <a:t> el </a:t>
            </a:r>
            <a:r>
              <a:rPr lang="en-US" dirty="0" err="1"/>
              <a:t>desparramamiento</a:t>
            </a:r>
            <a:r>
              <a:rPr lang="en-US" dirty="0"/>
              <a:t> </a:t>
            </a:r>
            <a:r>
              <a:rPr lang="en-US" dirty="0" err="1"/>
              <a:t>urbno</a:t>
            </a:r>
            <a:r>
              <a:rPr lang="en-US" dirty="0"/>
              <a:t> en Puerto Rico?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Industria</a:t>
            </a:r>
            <a:r>
              <a:rPr lang="en-US" dirty="0" smtClean="0"/>
              <a:t> </a:t>
            </a:r>
            <a:r>
              <a:rPr lang="en-US" dirty="0" err="1" smtClean="0"/>
              <a:t>Farmac</a:t>
            </a:r>
            <a:r>
              <a:rPr lang="en-US" dirty="0" err="1" smtClean="0"/>
              <a:t>éutica</a:t>
            </a:r>
            <a:r>
              <a:rPr lang="en-US" dirty="0" smtClean="0"/>
              <a:t> y la </a:t>
            </a:r>
            <a:r>
              <a:rPr lang="en-US" dirty="0" err="1" smtClean="0"/>
              <a:t>manufactura</a:t>
            </a:r>
            <a:r>
              <a:rPr lang="en-US" dirty="0" smtClean="0"/>
              <a:t>, </a:t>
            </a:r>
            <a:r>
              <a:rPr lang="en-US" dirty="0" err="1" smtClean="0"/>
              <a:t>ocupando</a:t>
            </a:r>
            <a:r>
              <a:rPr lang="en-US" dirty="0" smtClean="0"/>
              <a:t> los </a:t>
            </a:r>
            <a:r>
              <a:rPr lang="en-US" dirty="0" err="1" smtClean="0"/>
              <a:t>terrenos</a:t>
            </a:r>
            <a:r>
              <a:rPr lang="en-US" dirty="0" smtClean="0"/>
              <a:t> </a:t>
            </a:r>
            <a:r>
              <a:rPr lang="en-US" dirty="0" err="1" smtClean="0"/>
              <a:t>previamente</a:t>
            </a:r>
            <a:r>
              <a:rPr lang="en-US" dirty="0" smtClean="0"/>
              <a:t> </a:t>
            </a:r>
            <a:r>
              <a:rPr lang="en-US" dirty="0" err="1" smtClean="0"/>
              <a:t>dedicados</a:t>
            </a:r>
            <a:r>
              <a:rPr lang="en-US" dirty="0" smtClean="0"/>
              <a:t> al </a:t>
            </a:r>
            <a:r>
              <a:rPr lang="en-US" dirty="0" err="1" smtClean="0"/>
              <a:t>cultivo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Incremento</a:t>
            </a:r>
            <a:r>
              <a:rPr lang="en-US" dirty="0" smtClean="0"/>
              <a:t> en el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empleos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Mejores</a:t>
            </a:r>
            <a:r>
              <a:rPr lang="en-US" dirty="0" smtClean="0"/>
              <a:t> </a:t>
            </a:r>
            <a:r>
              <a:rPr lang="en-US" dirty="0" err="1" smtClean="0"/>
              <a:t>salarios</a:t>
            </a:r>
            <a:r>
              <a:rPr lang="en-US" dirty="0" smtClean="0"/>
              <a:t> </a:t>
            </a:r>
            <a:r>
              <a:rPr lang="en-US" dirty="0" err="1" smtClean="0"/>
              <a:t>pagados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industria</a:t>
            </a:r>
            <a:r>
              <a:rPr lang="en-US" dirty="0" smtClean="0"/>
              <a:t> </a:t>
            </a:r>
            <a:r>
              <a:rPr lang="en-US" dirty="0" err="1" smtClean="0"/>
              <a:t>manufacturera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Habitantes</a:t>
            </a:r>
            <a:r>
              <a:rPr lang="en-US" dirty="0" smtClean="0"/>
              <a:t> de pueblos </a:t>
            </a:r>
            <a:r>
              <a:rPr lang="en-US" dirty="0" err="1" smtClean="0"/>
              <a:t>agrícolas</a:t>
            </a:r>
            <a:r>
              <a:rPr lang="en-US" dirty="0" smtClean="0"/>
              <a:t> </a:t>
            </a:r>
            <a:r>
              <a:rPr lang="en-US" dirty="0" err="1" smtClean="0"/>
              <a:t>migraron</a:t>
            </a:r>
            <a:r>
              <a:rPr lang="en-US" dirty="0" smtClean="0"/>
              <a:t> a la ciudad.</a:t>
            </a:r>
          </a:p>
          <a:p>
            <a:r>
              <a:rPr lang="en-US" dirty="0" err="1" smtClean="0"/>
              <a:t>Abandono</a:t>
            </a:r>
            <a:r>
              <a:rPr lang="en-US" dirty="0" smtClean="0"/>
              <a:t> </a:t>
            </a:r>
            <a:r>
              <a:rPr lang="en-US" dirty="0" err="1" smtClean="0"/>
              <a:t>sustancial</a:t>
            </a:r>
            <a:r>
              <a:rPr lang="en-US" dirty="0" smtClean="0"/>
              <a:t> de la </a:t>
            </a:r>
            <a:r>
              <a:rPr lang="en-US" dirty="0" err="1" smtClean="0"/>
              <a:t>agricultura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Deterioro</a:t>
            </a:r>
            <a:r>
              <a:rPr lang="en-US" dirty="0" smtClean="0"/>
              <a:t> de </a:t>
            </a:r>
            <a:r>
              <a:rPr lang="en-US" dirty="0" err="1" smtClean="0"/>
              <a:t>muchos</a:t>
            </a:r>
            <a:r>
              <a:rPr lang="en-US" dirty="0" smtClean="0"/>
              <a:t> pueblos en el interior de la </a:t>
            </a:r>
            <a:r>
              <a:rPr lang="en-US" dirty="0" err="1" smtClean="0"/>
              <a:t>isla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2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Consecuencias</a:t>
            </a:r>
            <a:r>
              <a:rPr lang="en-US" dirty="0" smtClean="0"/>
              <a:t> del </a:t>
            </a:r>
            <a:r>
              <a:rPr lang="en-US" dirty="0" err="1" smtClean="0"/>
              <a:t>desparramamiento</a:t>
            </a:r>
            <a:r>
              <a:rPr lang="en-US" dirty="0" smtClean="0"/>
              <a:t> </a:t>
            </a:r>
            <a:r>
              <a:rPr lang="en-US" dirty="0" err="1" smtClean="0"/>
              <a:t>urbano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endParaRPr lang="en-US" dirty="0" smtClean="0"/>
          </a:p>
          <a:p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ambientales</a:t>
            </a:r>
            <a:endParaRPr lang="en-US" dirty="0" smtClean="0"/>
          </a:p>
          <a:p>
            <a:r>
              <a:rPr lang="en-US" dirty="0" err="1" smtClean="0"/>
              <a:t>Econom</a:t>
            </a:r>
            <a:r>
              <a:rPr lang="en-US" dirty="0" err="1" smtClean="0"/>
              <a:t>ía</a:t>
            </a:r>
            <a:endParaRPr lang="en-US" dirty="0" smtClean="0"/>
          </a:p>
          <a:p>
            <a:r>
              <a:rPr lang="en-US" dirty="0" err="1" smtClean="0"/>
              <a:t>Sociedad</a:t>
            </a:r>
            <a:endParaRPr lang="en-US" dirty="0" smtClean="0"/>
          </a:p>
          <a:p>
            <a:r>
              <a:rPr lang="en-US" dirty="0" err="1" smtClean="0"/>
              <a:t>Impacto</a:t>
            </a:r>
            <a:r>
              <a:rPr lang="en-US" dirty="0" smtClean="0"/>
              <a:t> </a:t>
            </a:r>
            <a:r>
              <a:rPr lang="en-US" dirty="0" err="1" smtClean="0"/>
              <a:t>significativo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</a:t>
            </a:r>
            <a:r>
              <a:rPr lang="en-US" dirty="0" err="1" smtClean="0"/>
              <a:t>terrenos</a:t>
            </a:r>
            <a:r>
              <a:rPr lang="en-US" dirty="0" smtClean="0"/>
              <a:t> </a:t>
            </a:r>
            <a:r>
              <a:rPr lang="en-US" dirty="0" err="1" smtClean="0"/>
              <a:t>agrícolas</a:t>
            </a:r>
            <a:endParaRPr lang="en-US" dirty="0"/>
          </a:p>
          <a:p>
            <a:r>
              <a:rPr lang="en-US" dirty="0" err="1" smtClean="0"/>
              <a:t>Hábitats</a:t>
            </a:r>
            <a:r>
              <a:rPr lang="en-US" dirty="0" smtClean="0"/>
              <a:t> de </a:t>
            </a:r>
            <a:r>
              <a:rPr lang="en-US" dirty="0" err="1" smtClean="0"/>
              <a:t>especies</a:t>
            </a:r>
            <a:r>
              <a:rPr lang="en-US" dirty="0" smtClean="0"/>
              <a:t> y los </a:t>
            </a:r>
            <a:r>
              <a:rPr lang="en-US" dirty="0" err="1" smtClean="0"/>
              <a:t>cuerpos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9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Consecuencias</a:t>
            </a:r>
            <a:r>
              <a:rPr lang="en-US" dirty="0"/>
              <a:t> del </a:t>
            </a:r>
            <a:r>
              <a:rPr lang="en-US" dirty="0" err="1"/>
              <a:t>desparramamiento</a:t>
            </a:r>
            <a:r>
              <a:rPr lang="en-US" dirty="0"/>
              <a:t> </a:t>
            </a:r>
            <a:r>
              <a:rPr lang="en-US" dirty="0" err="1"/>
              <a:t>urbano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Aumenta</a:t>
            </a:r>
            <a:r>
              <a:rPr lang="en-US" dirty="0" smtClean="0"/>
              <a:t> el </a:t>
            </a:r>
            <a:r>
              <a:rPr lang="en-US" dirty="0" err="1" smtClean="0"/>
              <a:t>costo</a:t>
            </a:r>
            <a:r>
              <a:rPr lang="en-US" dirty="0" smtClean="0"/>
              <a:t> de los </a:t>
            </a:r>
            <a:r>
              <a:rPr lang="en-US" dirty="0" err="1" smtClean="0"/>
              <a:t>servicios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brinda</a:t>
            </a:r>
            <a:r>
              <a:rPr lang="en-US" dirty="0" smtClean="0"/>
              <a:t> el </a:t>
            </a:r>
            <a:r>
              <a:rPr lang="en-US" dirty="0" err="1" smtClean="0"/>
              <a:t>gobierno</a:t>
            </a:r>
            <a:endParaRPr lang="en-US" dirty="0" smtClean="0"/>
          </a:p>
          <a:p>
            <a:r>
              <a:rPr lang="en-US" dirty="0" err="1" smtClean="0"/>
              <a:t>Aumenta</a:t>
            </a:r>
            <a:r>
              <a:rPr lang="en-US" dirty="0" smtClean="0"/>
              <a:t> la </a:t>
            </a:r>
            <a:r>
              <a:rPr lang="en-US" dirty="0" err="1" smtClean="0"/>
              <a:t>dependecia</a:t>
            </a:r>
            <a:r>
              <a:rPr lang="en-US" dirty="0" smtClean="0"/>
              <a:t> en el </a:t>
            </a:r>
            <a:r>
              <a:rPr lang="en-US" dirty="0" err="1" smtClean="0"/>
              <a:t>autom</a:t>
            </a:r>
            <a:r>
              <a:rPr lang="en-US" dirty="0" err="1" smtClean="0"/>
              <a:t>óvil</a:t>
            </a:r>
            <a:r>
              <a:rPr lang="en-US" dirty="0" smtClean="0"/>
              <a:t> y los </a:t>
            </a:r>
            <a:r>
              <a:rPr lang="en-US" dirty="0" err="1" smtClean="0"/>
              <a:t>gastos</a:t>
            </a:r>
            <a:r>
              <a:rPr lang="en-US" dirty="0" smtClean="0"/>
              <a:t> </a:t>
            </a:r>
            <a:r>
              <a:rPr lang="en-US" dirty="0" err="1" smtClean="0"/>
              <a:t>asociados</a:t>
            </a:r>
            <a:r>
              <a:rPr lang="en-US" dirty="0" smtClean="0"/>
              <a:t> a la </a:t>
            </a:r>
            <a:r>
              <a:rPr lang="en-US" dirty="0" err="1" smtClean="0"/>
              <a:t>transportación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Reduce el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disponible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 en </a:t>
            </a:r>
            <a:r>
              <a:rPr lang="en-US" dirty="0" err="1" smtClean="0"/>
              <a:t>familia</a:t>
            </a:r>
            <a:r>
              <a:rPr lang="en-US" dirty="0" smtClean="0"/>
              <a:t> y en el </a:t>
            </a:r>
            <a:r>
              <a:rPr lang="en-US" dirty="0" err="1" smtClean="0"/>
              <a:t>hogar</a:t>
            </a:r>
            <a:endParaRPr lang="en-US" dirty="0" smtClean="0"/>
          </a:p>
          <a:p>
            <a:r>
              <a:rPr lang="en-US" dirty="0" err="1" smtClean="0"/>
              <a:t>Deterioro</a:t>
            </a:r>
            <a:r>
              <a:rPr lang="en-US" dirty="0" smtClean="0"/>
              <a:t> </a:t>
            </a:r>
            <a:r>
              <a:rPr lang="en-US" dirty="0" err="1" smtClean="0"/>
              <a:t>económico</a:t>
            </a:r>
            <a:r>
              <a:rPr lang="en-US" dirty="0" smtClean="0"/>
              <a:t> de los </a:t>
            </a:r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urbanos</a:t>
            </a:r>
            <a:endParaRPr lang="en-US" dirty="0" smtClean="0"/>
          </a:p>
          <a:p>
            <a:r>
              <a:rPr lang="en-US" dirty="0" err="1" smtClean="0"/>
              <a:t>Afecta</a:t>
            </a:r>
            <a:r>
              <a:rPr lang="en-US" dirty="0" smtClean="0"/>
              <a:t> al </a:t>
            </a:r>
            <a:r>
              <a:rPr lang="en-US" dirty="0" err="1" smtClean="0"/>
              <a:t>pequeño</a:t>
            </a:r>
            <a:r>
              <a:rPr lang="en-US" dirty="0" smtClean="0"/>
              <a:t> y </a:t>
            </a:r>
            <a:r>
              <a:rPr lang="en-US" dirty="0" err="1" smtClean="0"/>
              <a:t>mediano</a:t>
            </a:r>
            <a:r>
              <a:rPr lang="en-US" dirty="0" smtClean="0"/>
              <a:t> </a:t>
            </a:r>
            <a:r>
              <a:rPr lang="en-US" dirty="0" err="1" smtClean="0"/>
              <a:t>comerciante</a:t>
            </a:r>
            <a:endParaRPr lang="en-US" dirty="0" smtClean="0"/>
          </a:p>
          <a:p>
            <a:r>
              <a:rPr lang="en-US" dirty="0" smtClean="0"/>
              <a:t>Genera </a:t>
            </a:r>
            <a:r>
              <a:rPr lang="en-US" dirty="0" err="1" smtClean="0"/>
              <a:t>bolsillos</a:t>
            </a:r>
            <a:r>
              <a:rPr lang="en-US" dirty="0" smtClean="0"/>
              <a:t> de </a:t>
            </a:r>
            <a:r>
              <a:rPr lang="en-US" dirty="0" err="1" smtClean="0"/>
              <a:t>pobreza</a:t>
            </a:r>
            <a:r>
              <a:rPr lang="en-US" dirty="0" smtClean="0"/>
              <a:t> en los </a:t>
            </a:r>
            <a:r>
              <a:rPr lang="en-US" dirty="0" err="1" smtClean="0"/>
              <a:t>cascos</a:t>
            </a:r>
            <a:r>
              <a:rPr lang="en-US" dirty="0" smtClean="0"/>
              <a:t> </a:t>
            </a:r>
            <a:r>
              <a:rPr lang="en-US" dirty="0" err="1" smtClean="0"/>
              <a:t>urbanos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causa</a:t>
            </a:r>
            <a:r>
              <a:rPr lang="en-US" dirty="0" smtClean="0"/>
              <a:t> de </a:t>
            </a:r>
            <a:r>
              <a:rPr lang="en-US" dirty="0" err="1" smtClean="0"/>
              <a:t>ausentisismo</a:t>
            </a:r>
            <a:r>
              <a:rPr lang="en-US" dirty="0" smtClean="0"/>
              <a:t> en los </a:t>
            </a:r>
            <a:r>
              <a:rPr lang="en-US" dirty="0" err="1" smtClean="0"/>
              <a:t>trabajos</a:t>
            </a:r>
            <a:r>
              <a:rPr lang="en-US" dirty="0" smtClean="0"/>
              <a:t> y </a:t>
            </a:r>
            <a:r>
              <a:rPr lang="en-US" dirty="0" err="1" smtClean="0"/>
              <a:t>escuelas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620"/>
            <a:ext cx="12192000" cy="2387600"/>
          </a:xfrm>
          <a:solidFill>
            <a:schemeClr val="bg1">
              <a:lumMod val="5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PR" sz="4000" dirty="0" smtClean="0">
                <a:latin typeface="Futura Condensed"/>
                <a:cs typeface="Futura Condensed"/>
              </a:rPr>
              <a:t>      ¿Qu</a:t>
            </a:r>
            <a:r>
              <a:rPr lang="es-PR" sz="4000" dirty="0" smtClean="0">
                <a:latin typeface="Futura Condensed"/>
                <a:cs typeface="Futura Condensed"/>
              </a:rPr>
              <a:t>é podemos hacer para evitar sus consecuencias?</a:t>
            </a:r>
            <a:r>
              <a:rPr lang="es-PR" sz="4000" dirty="0" smtClean="0">
                <a:latin typeface="Futura Condensed"/>
                <a:cs typeface="Futura Condensed"/>
              </a:rPr>
              <a:t/>
            </a:r>
            <a:br>
              <a:rPr lang="es-PR" sz="4000" dirty="0" smtClean="0">
                <a:latin typeface="Futura Condensed"/>
                <a:cs typeface="Futura Condensed"/>
              </a:rPr>
            </a:br>
            <a:endParaRPr lang="es-PR" sz="1800" dirty="0">
              <a:latin typeface="Helvetica Light"/>
              <a:cs typeface="Helvetica Light"/>
            </a:endParaRPr>
          </a:p>
        </p:txBody>
      </p:sp>
      <p:pic>
        <p:nvPicPr>
          <p:cNvPr id="4" name="Picture 3" descr="i-ab-jlom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15" y="1540062"/>
            <a:ext cx="5197231" cy="5171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2616" y="2637692"/>
            <a:ext cx="33526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Sustentabilidad</a:t>
            </a:r>
            <a:r>
              <a:rPr lang="en-US" dirty="0" smtClean="0"/>
              <a:t> Social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Sustentabilidad</a:t>
            </a:r>
            <a:r>
              <a:rPr lang="en-US" dirty="0" smtClean="0"/>
              <a:t> </a:t>
            </a:r>
            <a:r>
              <a:rPr lang="en-US" dirty="0" err="1" smtClean="0"/>
              <a:t>Econ</a:t>
            </a:r>
            <a:r>
              <a:rPr lang="en-US" dirty="0" err="1" smtClean="0"/>
              <a:t>ómica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Sustentabilidad</a:t>
            </a:r>
            <a:r>
              <a:rPr lang="en-US" dirty="0" smtClean="0"/>
              <a:t> Urbana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Sustentabilidad</a:t>
            </a:r>
            <a:r>
              <a:rPr lang="en-US" dirty="0" smtClean="0"/>
              <a:t> </a:t>
            </a:r>
            <a:r>
              <a:rPr lang="en-US" dirty="0" err="1" smtClean="0"/>
              <a:t>Tecnológica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3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caracteriza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La </a:t>
            </a:r>
            <a:r>
              <a:rPr lang="en-US" dirty="0" err="1" smtClean="0"/>
              <a:t>construcci</a:t>
            </a:r>
            <a:r>
              <a:rPr lang="en-US" dirty="0" err="1" smtClean="0"/>
              <a:t>ón</a:t>
            </a:r>
            <a:r>
              <a:rPr lang="en-US" dirty="0" smtClean="0"/>
              <a:t> de </a:t>
            </a:r>
            <a:r>
              <a:rPr lang="en-US" dirty="0" err="1" smtClean="0"/>
              <a:t>viviendas</a:t>
            </a:r>
            <a:r>
              <a:rPr lang="en-US" dirty="0" smtClean="0"/>
              <a:t>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proyectos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afueras</a:t>
            </a:r>
            <a:r>
              <a:rPr lang="en-US" dirty="0" smtClean="0"/>
              <a:t> de los pueblos y </a:t>
            </a:r>
            <a:r>
              <a:rPr lang="en-US" dirty="0" err="1" smtClean="0"/>
              <a:t>cascos</a:t>
            </a:r>
            <a:r>
              <a:rPr lang="en-US" dirty="0" smtClean="0"/>
              <a:t> </a:t>
            </a:r>
            <a:r>
              <a:rPr lang="en-US" dirty="0" err="1" smtClean="0"/>
              <a:t>urbanos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rincon_gettinghere_600x214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09" y="3444956"/>
            <a:ext cx="8802351" cy="3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1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caracteriza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La </a:t>
            </a:r>
            <a:r>
              <a:rPr lang="en-US" dirty="0" err="1" smtClean="0"/>
              <a:t>construcci</a:t>
            </a:r>
            <a:r>
              <a:rPr lang="en-US" dirty="0" err="1" smtClean="0"/>
              <a:t>ón</a:t>
            </a:r>
            <a:r>
              <a:rPr lang="en-US" dirty="0" smtClean="0"/>
              <a:t> de </a:t>
            </a:r>
            <a:r>
              <a:rPr lang="en-US" dirty="0" err="1" smtClean="0"/>
              <a:t>asentamientos</a:t>
            </a:r>
            <a:r>
              <a:rPr lang="en-US" dirty="0" smtClean="0"/>
              <a:t> de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densidad</a:t>
            </a:r>
            <a:r>
              <a:rPr lang="en-US" dirty="0" smtClean="0"/>
              <a:t> </a:t>
            </a:r>
            <a:r>
              <a:rPr lang="en-US" dirty="0" err="1" smtClean="0"/>
              <a:t>residencial</a:t>
            </a:r>
            <a:r>
              <a:rPr lang="en-US" dirty="0" smtClean="0"/>
              <a:t> y </a:t>
            </a:r>
            <a:r>
              <a:rPr lang="en-US" dirty="0" err="1" smtClean="0"/>
              <a:t>comercial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45" y="3398226"/>
            <a:ext cx="6946901" cy="3140665"/>
          </a:xfrm>
          <a:prstGeom prst="rect">
            <a:avLst/>
          </a:prstGeom>
        </p:spPr>
      </p:pic>
      <p:pic>
        <p:nvPicPr>
          <p:cNvPr id="5" name="Picture 4" descr="28_UrbPuertoNuev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5" y="3399692"/>
            <a:ext cx="3835772" cy="31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7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Mapa</a:t>
            </a:r>
            <a:r>
              <a:rPr lang="en-US" dirty="0" smtClean="0"/>
              <a:t> de areas </a:t>
            </a:r>
            <a:r>
              <a:rPr lang="en-US" dirty="0" err="1" smtClean="0"/>
              <a:t>construidas</a:t>
            </a:r>
            <a:r>
              <a:rPr lang="en-US" dirty="0" smtClean="0"/>
              <a:t> en P.R.</a:t>
            </a:r>
            <a:endParaRPr lang="en-US" dirty="0"/>
          </a:p>
        </p:txBody>
      </p:sp>
      <p:pic>
        <p:nvPicPr>
          <p:cNvPr id="7" name="Picture 6" descr="mapa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47" y="2090614"/>
            <a:ext cx="8733692" cy="45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3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caracteriza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proyectos</a:t>
            </a:r>
            <a:r>
              <a:rPr lang="en-US" dirty="0" smtClean="0"/>
              <a:t> en un </a:t>
            </a:r>
            <a:r>
              <a:rPr lang="en-US" dirty="0" err="1" smtClean="0"/>
              <a:t>patr</a:t>
            </a:r>
            <a:r>
              <a:rPr lang="en-US" dirty="0" err="1" smtClean="0"/>
              <a:t>ón</a:t>
            </a:r>
            <a:r>
              <a:rPr lang="en-US" dirty="0" smtClean="0"/>
              <a:t> similar al </a:t>
            </a:r>
            <a:r>
              <a:rPr lang="en-US" dirty="0" err="1" smtClean="0"/>
              <a:t>salto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62" y="3097805"/>
            <a:ext cx="4605215" cy="3451487"/>
          </a:xfrm>
          <a:prstGeom prst="rect">
            <a:avLst/>
          </a:prstGeom>
        </p:spPr>
      </p:pic>
      <p:pic>
        <p:nvPicPr>
          <p:cNvPr id="6" name="Picture 5" descr="toa_baj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68" y="3106616"/>
            <a:ext cx="5288831" cy="33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2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caracteriza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dependencia</a:t>
            </a:r>
            <a:r>
              <a:rPr lang="en-US" dirty="0" smtClean="0"/>
              <a:t> en el </a:t>
            </a:r>
            <a:r>
              <a:rPr lang="en-US" dirty="0" err="1" smtClean="0"/>
              <a:t>autom</a:t>
            </a:r>
            <a:r>
              <a:rPr lang="en-US" dirty="0" err="1" smtClean="0"/>
              <a:t>óvil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fines de </a:t>
            </a:r>
            <a:r>
              <a:rPr lang="en-US" dirty="0" err="1" smtClean="0"/>
              <a:t>transportación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crop_tapon-congestion-1303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84" y="3165231"/>
            <a:ext cx="6956720" cy="343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8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Uso</a:t>
            </a:r>
            <a:r>
              <a:rPr lang="en-US" dirty="0" smtClean="0"/>
              <a:t> del auto </a:t>
            </a:r>
            <a:r>
              <a:rPr lang="en-US" dirty="0" err="1" smtClean="0"/>
              <a:t>privado</a:t>
            </a:r>
            <a:endParaRPr lang="en-US" dirty="0"/>
          </a:p>
        </p:txBody>
      </p:sp>
      <p:pic>
        <p:nvPicPr>
          <p:cNvPr id="4" name="Picture 3" descr="grafica01 copy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025"/>
            <a:ext cx="12192000" cy="36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5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Uso</a:t>
            </a:r>
            <a:r>
              <a:rPr lang="en-US" dirty="0"/>
              <a:t> del auto </a:t>
            </a:r>
            <a:r>
              <a:rPr lang="en-US" dirty="0" err="1"/>
              <a:t>privado</a:t>
            </a:r>
            <a:endParaRPr lang="en-US" dirty="0"/>
          </a:p>
        </p:txBody>
      </p:sp>
      <p:pic>
        <p:nvPicPr>
          <p:cNvPr id="4" name="Picture 3" descr="grafica01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9385"/>
            <a:ext cx="12192000" cy="2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60349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796</TotalTime>
  <Words>495</Words>
  <Application>Microsoft Macintosh PowerPoint</Application>
  <PresentationFormat>Custom</PresentationFormat>
  <Paragraphs>66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Perception</vt:lpstr>
      <vt:lpstr>Desparramamiento Urbano Ricardo J. Acevedo Negrón</vt:lpstr>
      <vt:lpstr>¿Qué es el desparramamiento urbano?</vt:lpstr>
      <vt:lpstr>Se caracteriza por:</vt:lpstr>
      <vt:lpstr>Se caracteriza por:</vt:lpstr>
      <vt:lpstr>Mapa de areas construidas en P.R.</vt:lpstr>
      <vt:lpstr>Se caracteriza por:</vt:lpstr>
      <vt:lpstr>Se caracteriza por:</vt:lpstr>
      <vt:lpstr>Uso del auto privado</vt:lpstr>
      <vt:lpstr>Uso del auto privado</vt:lpstr>
      <vt:lpstr>Uso del auto privado</vt:lpstr>
      <vt:lpstr>Tapones</vt:lpstr>
      <vt:lpstr>Se caracteriza por:</vt:lpstr>
      <vt:lpstr>Se caracteriza por:</vt:lpstr>
      <vt:lpstr>Se caracteriza por:</vt:lpstr>
      <vt:lpstr>Se caracteriza por:</vt:lpstr>
      <vt:lpstr>Se caracteriza por:</vt:lpstr>
      <vt:lpstr>¿Cómo comenzó el desparramamiento urbno en Puerto Rico?</vt:lpstr>
      <vt:lpstr>¿Cómo comenzó el desparramamiento urbno en Puerto Rico?</vt:lpstr>
      <vt:lpstr>¿Cómo comenzó el desparramamiento urbno en Puerto Rico?</vt:lpstr>
      <vt:lpstr>¿Cómo comenzó el desparramamiento urbno en Puerto Rico?</vt:lpstr>
      <vt:lpstr>Consecuencias del desparramamiento urbano</vt:lpstr>
      <vt:lpstr>Consecuencias del desparramamiento urbano</vt:lpstr>
      <vt:lpstr>      ¿Qué podemos hacer para evitar sus consecuencias?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</dc:creator>
  <cp:lastModifiedBy>Ricardo Jesús</cp:lastModifiedBy>
  <cp:revision>35</cp:revision>
  <dcterms:created xsi:type="dcterms:W3CDTF">2016-03-07T22:14:44Z</dcterms:created>
  <dcterms:modified xsi:type="dcterms:W3CDTF">2016-10-06T15:58:49Z</dcterms:modified>
</cp:coreProperties>
</file>